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751" r:id="rId1"/>
  </p:sldMasterIdLst>
  <p:sldIdLst>
    <p:sldId id="256" r:id="rId2"/>
    <p:sldId id="301" r:id="rId3"/>
    <p:sldId id="300" r:id="rId4"/>
    <p:sldId id="299" r:id="rId5"/>
    <p:sldId id="258" r:id="rId6"/>
    <p:sldId id="259" r:id="rId7"/>
    <p:sldId id="267" r:id="rId8"/>
    <p:sldId id="261" r:id="rId9"/>
    <p:sldId id="263" r:id="rId10"/>
    <p:sldId id="262" r:id="rId11"/>
    <p:sldId id="265" r:id="rId12"/>
    <p:sldId id="316" r:id="rId13"/>
    <p:sldId id="303" r:id="rId14"/>
    <p:sldId id="304" r:id="rId15"/>
    <p:sldId id="317" r:id="rId16"/>
    <p:sldId id="268" r:id="rId17"/>
    <p:sldId id="269" r:id="rId18"/>
    <p:sldId id="318" r:id="rId19"/>
    <p:sldId id="319" r:id="rId20"/>
    <p:sldId id="320" r:id="rId21"/>
    <p:sldId id="321" r:id="rId22"/>
    <p:sldId id="322" r:id="rId23"/>
    <p:sldId id="324" r:id="rId24"/>
    <p:sldId id="323" r:id="rId25"/>
    <p:sldId id="326" r:id="rId26"/>
    <p:sldId id="327" r:id="rId27"/>
    <p:sldId id="329" r:id="rId28"/>
    <p:sldId id="330" r:id="rId29"/>
    <p:sldId id="325" r:id="rId30"/>
    <p:sldId id="331" r:id="rId31"/>
    <p:sldId id="332" r:id="rId32"/>
    <p:sldId id="333" r:id="rId33"/>
    <p:sldId id="335" r:id="rId34"/>
    <p:sldId id="336" r:id="rId35"/>
    <p:sldId id="31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AAD347D-5ACD-4C99-B74B-A9C85AD731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atisaxena23/i-chat-mini-projec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2ED64B-F3DC-4E98-B28C-129A97021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157" y="148351"/>
            <a:ext cx="10449019" cy="586596"/>
          </a:xfrm>
          <a:effectLst/>
        </p:spPr>
        <p:txBody>
          <a:bodyPr>
            <a:noAutofit/>
          </a:bodyPr>
          <a:lstStyle/>
          <a:p>
            <a:pPr algn="ctr"/>
            <a:r>
              <a:rPr lang="en-IN" sz="4400" b="1" spc="300" dirty="0" smtClean="0">
                <a:latin typeface="Baskerville Old Face" pitchFamily="18" charset="0"/>
              </a:rPr>
              <a:t>MINI - Project Presentation</a:t>
            </a:r>
            <a:endParaRPr lang="en-IN" sz="4400" b="1" spc="300" dirty="0">
              <a:latin typeface="Baskerville Old Face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21691C8-BA64-4AED-BAC3-A5E717828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914" y="776795"/>
            <a:ext cx="10418886" cy="706355"/>
          </a:xfrm>
        </p:spPr>
        <p:txBody>
          <a:bodyPr>
            <a:noAutofit/>
          </a:bodyPr>
          <a:lstStyle/>
          <a:p>
            <a:pPr algn="ctr"/>
            <a:r>
              <a:rPr lang="en-IN" sz="3200" b="1" spc="300" dirty="0">
                <a:solidFill>
                  <a:schemeClr val="tx1"/>
                </a:solidFill>
              </a:rPr>
              <a:t>Topic - </a:t>
            </a:r>
            <a:r>
              <a:rPr lang="en-IN" sz="3200" b="1" spc="300" dirty="0" smtClean="0">
                <a:solidFill>
                  <a:schemeClr val="tx1"/>
                </a:solidFill>
              </a:rPr>
              <a:t>“ </a:t>
            </a:r>
            <a:r>
              <a:rPr lang="en-US" sz="3200" spc="300" dirty="0" smtClean="0">
                <a:solidFill>
                  <a:schemeClr val="tx1"/>
                </a:solidFill>
              </a:rPr>
              <a:t>I-Chat : An online Web chat application</a:t>
            </a:r>
            <a:r>
              <a:rPr lang="en-IN" sz="3200" b="1" spc="300" dirty="0" smtClean="0">
                <a:solidFill>
                  <a:schemeClr val="tx1"/>
                </a:solidFill>
              </a:rPr>
              <a:t>”</a:t>
            </a:r>
            <a:endParaRPr lang="en-IN" sz="4000" b="1" spc="3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D2744A2-1FE8-4C21-907B-163E3A4BC9F0}"/>
              </a:ext>
            </a:extLst>
          </p:cNvPr>
          <p:cNvSpPr txBox="1"/>
          <p:nvPr/>
        </p:nvSpPr>
        <p:spPr>
          <a:xfrm>
            <a:off x="3751641" y="1659858"/>
            <a:ext cx="4564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Calibri" pitchFamily="34" charset="0"/>
                <a:cs typeface="Calibri" pitchFamily="34" charset="0"/>
              </a:rPr>
              <a:t>Submitted </a:t>
            </a:r>
            <a:r>
              <a:rPr lang="en-IN" sz="2000" b="1" u="sng" dirty="0" smtClean="0">
                <a:latin typeface="Calibri" pitchFamily="34" charset="0"/>
                <a:cs typeface="Calibri" pitchFamily="34" charset="0"/>
              </a:rPr>
              <a:t>By</a:t>
            </a:r>
            <a:r>
              <a:rPr lang="en-IN" sz="2000" b="1" dirty="0" smtClean="0">
                <a:latin typeface="Calibri" pitchFamily="34" charset="0"/>
                <a:cs typeface="Calibri" pitchFamily="34" charset="0"/>
              </a:rPr>
              <a:t> :- </a:t>
            </a:r>
          </a:p>
          <a:p>
            <a:pPr algn="ctr"/>
            <a:r>
              <a:rPr lang="en-IN" sz="2000" dirty="0" smtClean="0">
                <a:latin typeface="Calibri" pitchFamily="34" charset="0"/>
                <a:cs typeface="Calibri" pitchFamily="34" charset="0"/>
              </a:rPr>
              <a:t>Aman Gupta,</a:t>
            </a:r>
          </a:p>
          <a:p>
            <a:pPr algn="ctr"/>
            <a:r>
              <a:rPr lang="en-US" sz="2000" dirty="0" smtClean="0">
                <a:latin typeface="Calibri" pitchFamily="34" charset="0"/>
                <a:cs typeface="Calibri" pitchFamily="34" charset="0"/>
              </a:rPr>
              <a:t>Rishindra Mishra,</a:t>
            </a:r>
          </a:p>
          <a:p>
            <a:pPr algn="ctr"/>
            <a:r>
              <a:rPr lang="en-IN" sz="2000" dirty="0">
                <a:latin typeface="Calibri" pitchFamily="34" charset="0"/>
                <a:cs typeface="Calibri" pitchFamily="34" charset="0"/>
              </a:rPr>
              <a:t>Swati </a:t>
            </a:r>
            <a:r>
              <a:rPr lang="en-IN" sz="2000" dirty="0" smtClean="0">
                <a:latin typeface="Calibri" pitchFamily="34" charset="0"/>
                <a:cs typeface="Calibri" pitchFamily="34" charset="0"/>
              </a:rPr>
              <a:t>Saxena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0376" y="5293729"/>
            <a:ext cx="7951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2">
                    <a:lumMod val="10000"/>
                  </a:schemeClr>
                </a:solidFill>
              </a:rPr>
              <a:t> Department of Computer Engineering and Applications</a:t>
            </a:r>
          </a:p>
          <a:p>
            <a:pPr algn="ctr"/>
            <a:r>
              <a:rPr lang="en-IN" sz="2000" b="1" dirty="0">
                <a:solidFill>
                  <a:schemeClr val="tx2">
                    <a:lumMod val="10000"/>
                  </a:schemeClr>
                </a:solidFill>
              </a:rPr>
              <a:t>      Institute of Engineering and Technology </a:t>
            </a:r>
          </a:p>
          <a:p>
            <a:pPr algn="ctr"/>
            <a:r>
              <a:rPr lang="en-IN" sz="2000" b="1" dirty="0">
                <a:solidFill>
                  <a:schemeClr val="tx2">
                    <a:lumMod val="10000"/>
                  </a:schemeClr>
                </a:solidFill>
              </a:rPr>
              <a:t> GLA University</a:t>
            </a:r>
          </a:p>
          <a:p>
            <a:pPr algn="ctr"/>
            <a:r>
              <a:rPr lang="en-IN" sz="2000" b="1" dirty="0">
                <a:solidFill>
                  <a:schemeClr val="tx2">
                    <a:lumMod val="10000"/>
                  </a:schemeClr>
                </a:solidFill>
              </a:rPr>
              <a:t>Mathura-281406</a:t>
            </a:r>
            <a:r>
              <a:rPr lang="en-IN" sz="2000" b="1" dirty="0" smtClean="0">
                <a:solidFill>
                  <a:schemeClr val="tx2">
                    <a:lumMod val="10000"/>
                  </a:schemeClr>
                </a:solidFill>
              </a:rPr>
              <a:t>, India</a:t>
            </a:r>
            <a:r>
              <a:rPr lang="en-IN" sz="2000" b="1" dirty="0">
                <a:solidFill>
                  <a:schemeClr val="tx2">
                    <a:lumMod val="10000"/>
                  </a:schemeClr>
                </a:solidFill>
              </a:rPr>
              <a:t> 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01517" y="3250048"/>
            <a:ext cx="266429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2DB476-C2CA-4E7C-9579-D02B57DF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8" y="456840"/>
            <a:ext cx="4111897" cy="1420946"/>
          </a:xfrm>
        </p:spPr>
        <p:txBody>
          <a:bodyPr>
            <a:noAutofit/>
          </a:bodyPr>
          <a:lstStyle/>
          <a:p>
            <a:pPr algn="ctr"/>
            <a:r>
              <a:rPr lang="en-IN" sz="8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HTML</a:t>
            </a:r>
            <a:endParaRPr lang="en-IN" sz="8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E9FEC9-0CDC-4C33-ADBF-8F7BBFEA7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458" y="2915439"/>
            <a:ext cx="11854542" cy="3428714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HTML stands for </a:t>
            </a:r>
            <a:r>
              <a:rPr lang="en-US" sz="26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yper</a:t>
            </a:r>
            <a:r>
              <a:rPr lang="en-US" sz="26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t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ext </a:t>
            </a:r>
            <a:r>
              <a:rPr lang="en-US" sz="26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M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arkup </a:t>
            </a:r>
            <a:r>
              <a:rPr lang="en-US" sz="26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L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anguage, and </a:t>
            </a:r>
          </a:p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it is the most widely used language to write Web Pages.</a:t>
            </a:r>
          </a:p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Hypertext refers to the way in which HTML documents are linked together. </a:t>
            </a:r>
          </a:p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Thus, the link available on a webpage is called Hypertext.</a:t>
            </a:r>
          </a:p>
          <a:p>
            <a:endParaRPr lang="en-US" sz="2600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HTML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is being widely used to format web pages with the help of different tags available in HTML language.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HTML is the </a:t>
            </a:r>
            <a:r>
              <a:rPr lang="en-US" sz="26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language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for publishing web pages on the WWW (World-Wide Web).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HTML is a </a:t>
            </a:r>
            <a:r>
              <a:rPr lang="en-US" sz="26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Document Description Language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(aka </a:t>
            </a:r>
            <a:r>
              <a:rPr lang="en-US" sz="26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Document Markup Language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). </a:t>
            </a:r>
          </a:p>
          <a:p>
            <a:endParaRPr lang="en-US" sz="2600" dirty="0" smtClean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6" name="Picture 5" descr="C:\Users\This pc\Desktop\html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12" y="132565"/>
            <a:ext cx="3319394" cy="1930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953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483969"/>
            <a:ext cx="3061870" cy="1506719"/>
          </a:xfrm>
        </p:spPr>
        <p:txBody>
          <a:bodyPr>
            <a:noAutofit/>
          </a:bodyPr>
          <a:lstStyle/>
          <a:p>
            <a:pPr algn="ctr"/>
            <a:r>
              <a:rPr lang="en-IN" sz="9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IN" sz="9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76AC2A-4D83-4F80-B317-BBCF6EC73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08515"/>
            <a:ext cx="12167054" cy="390252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CSS is acronym for Cascading Style Sheets and is a markup language </a:t>
            </a:r>
          </a:p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responsible for how your web pages will look like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.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It controls the colors, fonts, and layouts of your website elements.</a:t>
            </a:r>
          </a:p>
          <a:p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	It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is a style sheet language used for describing the presentation of a document written in a markup language like HTML. CSS is designed to enable the separation of presentation and content, including layout, colors, and fonts. 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 A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style rule is made of three parts :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−</a:t>
            </a:r>
            <a:endParaRPr lang="en-US" sz="26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Selector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− A selector is an HTML tag at which a style will be applied.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Property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− A property is a type of attribute of HTML tag.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Value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− Values are assigned to properties. For example, </a:t>
            </a:r>
            <a:r>
              <a:rPr lang="en-US" sz="26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color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</a:t>
            </a:r>
          </a:p>
          <a:p>
            <a:endParaRPr lang="en-US" sz="26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4" name="AutoShape 2" descr="Consolidated JDK 8 Release N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onsolidated JDK 8 Release Notes"/>
          <p:cNvSpPr>
            <a:spLocks noChangeAspect="1" noChangeArrowheads="1"/>
          </p:cNvSpPr>
          <p:nvPr/>
        </p:nvSpPr>
        <p:spPr bwMode="auto">
          <a:xfrm>
            <a:off x="307975" y="79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Consolidated JDK 8 Release Notes"/>
          <p:cNvSpPr>
            <a:spLocks noChangeAspect="1" noChangeArrowheads="1"/>
          </p:cNvSpPr>
          <p:nvPr/>
        </p:nvSpPr>
        <p:spPr bwMode="auto">
          <a:xfrm>
            <a:off x="460375" y="1603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C:\Users\This pc\Desktop\c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9" y="117597"/>
            <a:ext cx="3635807" cy="201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917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4" y="483969"/>
            <a:ext cx="6239783" cy="1506719"/>
          </a:xfrm>
        </p:spPr>
        <p:txBody>
          <a:bodyPr>
            <a:noAutofit/>
          </a:bodyPr>
          <a:lstStyle/>
          <a:p>
            <a:pPr algn="ctr"/>
            <a:r>
              <a:rPr lang="en-IN" sz="9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en-IN" sz="9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76AC2A-4D83-4F80-B317-BBCF6EC73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759528"/>
            <a:ext cx="12328070" cy="390252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JavaScript is a client-side scripting language and used to build 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interactive websites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with dynamic features and to validate form data.</a:t>
            </a:r>
          </a:p>
          <a:p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 JavaScript is high-level, dynamic and browser interpreted programming language, supported by all modern web browsers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.</a:t>
            </a:r>
            <a:endParaRPr lang="en-US" sz="26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JavaScript 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is also used to build scalable web </a:t>
            </a:r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applications using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Node JS. JavaScript is also being used widely in game development and Mobile application development.</a:t>
            </a:r>
          </a:p>
          <a:p>
            <a:endParaRPr lang="en-US" sz="2600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  <a:cs typeface="Calibri" pitchFamily="34" charset="0"/>
            </a:endParaRPr>
          </a:p>
          <a:p>
            <a:r>
              <a:rPr lang="en-US" sz="2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JavaScript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is also known as the Programming Language of web as it is the only programming language for Web browsers. JavaScript is </a:t>
            </a:r>
            <a:r>
              <a:rPr lang="en-US" sz="26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an object-based scripting language</a:t>
            </a:r>
            <a:r>
              <a:rPr lang="en-US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  <a:cs typeface="Calibri" pitchFamily="34" charset="0"/>
              </a:rPr>
              <a:t> which is lightweight and cross-platform.</a:t>
            </a:r>
          </a:p>
          <a:p>
            <a:endParaRPr lang="en-US" sz="26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4" name="AutoShape 2" descr="Consolidated JDK 8 Release N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onsolidated JDK 8 Release Notes"/>
          <p:cNvSpPr>
            <a:spLocks noChangeAspect="1" noChangeArrowheads="1"/>
          </p:cNvSpPr>
          <p:nvPr/>
        </p:nvSpPr>
        <p:spPr bwMode="auto">
          <a:xfrm>
            <a:off x="307975" y="79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Consolidated JDK 8 Release Notes"/>
          <p:cNvSpPr>
            <a:spLocks noChangeAspect="1" noChangeArrowheads="1"/>
          </p:cNvSpPr>
          <p:nvPr/>
        </p:nvSpPr>
        <p:spPr bwMode="auto">
          <a:xfrm>
            <a:off x="460375" y="1603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:\Users\This pc\Desktop\javascri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82" y="102967"/>
            <a:ext cx="3556958" cy="2000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723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16" y="212273"/>
            <a:ext cx="5514055" cy="1045029"/>
          </a:xfrm>
        </p:spPr>
        <p:txBody>
          <a:bodyPr>
            <a:noAutofit/>
          </a:bodyPr>
          <a:lstStyle/>
          <a:p>
            <a:pPr algn="ctr"/>
            <a:r>
              <a:rPr lang="en-IN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&amp; Git-hub</a:t>
            </a:r>
            <a:endParaRPr lang="en-IN" sz="6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7753" y="142634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Git</a:t>
            </a:r>
            <a:r>
              <a:rPr lang="en-US" sz="2400" dirty="0"/>
              <a:t>  is a distributed version-control system for tracking changes in any set of files, originally designed for coordinating work among programmers cooperating on source code during software development</a:t>
            </a:r>
            <a:r>
              <a:rPr lang="en-US" sz="2400" dirty="0" smtClean="0"/>
              <a:t>. Git </a:t>
            </a:r>
            <a:r>
              <a:rPr lang="en-US" sz="2400" dirty="0"/>
              <a:t>was created by Linus Torvalds in 2005 for development of the Linux </a:t>
            </a:r>
            <a:r>
              <a:rPr lang="en-US" sz="2400" dirty="0" smtClean="0"/>
              <a:t>kernel.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87028" y="360388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 smtClean="0"/>
              <a:t>GitHub</a:t>
            </a:r>
            <a:r>
              <a:rPr lang="en-US" sz="2400" b="1" dirty="0"/>
              <a:t>, Inc.</a:t>
            </a:r>
            <a:r>
              <a:rPr lang="en-US" sz="2400" dirty="0"/>
              <a:t> is a subsidiary of Microsoft which provides hosting for software development and version control using Git. </a:t>
            </a:r>
          </a:p>
          <a:p>
            <a:r>
              <a:rPr lang="en-US" sz="2400" dirty="0"/>
              <a:t> It provides access control and several collaboration features such as bug tracking, feature requests, task management, continuous integration and wikis for every </a:t>
            </a:r>
            <a:r>
              <a:rPr lang="en-US" sz="2400" dirty="0" smtClean="0"/>
              <a:t>project.</a:t>
            </a:r>
            <a:endParaRPr lang="en-US" sz="2400" dirty="0"/>
          </a:p>
        </p:txBody>
      </p:sp>
      <p:pic>
        <p:nvPicPr>
          <p:cNvPr id="4098" name="Picture 2" descr="C:\Users\This pc\Desktop\VQhi-KgyeBh6jegrDc2zaLOGxsBWq0Bw5dN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281" y="92208"/>
            <a:ext cx="4458907" cy="2474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9" name="Picture 3" descr="C:\Users\This pc\Desktop\cec44feb-0b1b-4fe3-936d-67a51a1fe2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5" y="4446902"/>
            <a:ext cx="3810000" cy="200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35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73" y="359229"/>
            <a:ext cx="4604198" cy="1518558"/>
          </a:xfrm>
        </p:spPr>
        <p:txBody>
          <a:bodyPr>
            <a:noAutofit/>
          </a:bodyPr>
          <a:lstStyle/>
          <a:p>
            <a:pPr algn="ctr"/>
            <a:r>
              <a:rPr lang="en-IN" sz="8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 JS</a:t>
            </a:r>
            <a:endParaRPr lang="en-IN" sz="8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8976AC2A-4D83-4F80-B317-BBCF6EC73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427" y="2865354"/>
            <a:ext cx="12065573" cy="381303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Node.js is an open-source, cross-platform, back-end, JavaScript runtime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environment that 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executes JavaScript code outside a web browser. Node.js lets developers use JavaScript to write command line tools and for server-side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scripting - running 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scripts server-side to produce dynamic web page content before the page is sent to the user's web browser. Consequently, Node.js represents a "JavaScript everywhere"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paradigm,</a:t>
            </a:r>
            <a:r>
              <a:rPr lang="en-US" sz="2400" b="1" baseline="300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unifying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 web-application development around a single programming language, rather than different languages for server-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and 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client-side scripts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.</a:t>
            </a:r>
          </a:p>
          <a:p>
            <a:endParaRPr lang="en-US" sz="2400" b="1" dirty="0">
              <a:solidFill>
                <a:schemeClr val="bg1"/>
              </a:solidFill>
              <a:latin typeface="Arial Narrow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The Node.js distributed development project was previously governed by the Node.js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Foundation,</a:t>
            </a:r>
            <a:r>
              <a:rPr lang="en-US" sz="2400" b="1" baseline="300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and 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has now merged with the JS Foundation to form the 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Open JS </a:t>
            </a:r>
            <a:r>
              <a:rPr lang="en-US" sz="2400" b="1" dirty="0">
                <a:solidFill>
                  <a:schemeClr val="bg1"/>
                </a:solidFill>
                <a:latin typeface="Arial Narrow" pitchFamily="34" charset="0"/>
              </a:rPr>
              <a:t>Foundation, which is facilitated by the Linux Foundation's Collaborative Projects program</a:t>
            </a:r>
            <a:r>
              <a:rPr lang="en-US" sz="2400" b="1" dirty="0" smtClean="0">
                <a:solidFill>
                  <a:schemeClr val="bg1"/>
                </a:solidFill>
                <a:latin typeface="Arial Narrow" pitchFamily="34" charset="0"/>
              </a:rPr>
              <a:t>.</a:t>
            </a:r>
            <a:endParaRPr lang="en-US" sz="2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9" name="Picture 2" descr="C:\Users\This pc\Desktop\nodej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14" y="130629"/>
            <a:ext cx="2758619" cy="2758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3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73" y="342900"/>
            <a:ext cx="5404298" cy="1534887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/>
              <a:t>Socket.IO</a:t>
            </a:r>
            <a:endParaRPr lang="en-IN" sz="8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This pc\Desktop\nodej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77" y="105680"/>
            <a:ext cx="2758619" cy="2758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8976AC2A-4D83-4F80-B317-BBCF6EC7326D}"/>
              </a:ext>
            </a:extLst>
          </p:cNvPr>
          <p:cNvSpPr txBox="1">
            <a:spLocks/>
          </p:cNvSpPr>
          <p:nvPr/>
        </p:nvSpPr>
        <p:spPr>
          <a:xfrm>
            <a:off x="126427" y="2864299"/>
            <a:ext cx="12065573" cy="3879401"/>
          </a:xfrm>
          <a:prstGeom prst="rect">
            <a:avLst/>
          </a:prstGeom>
        </p:spPr>
        <p:txBody>
          <a:bodyPr vert="horz" lIns="146304" tIns="0" rIns="45720" bIns="0" rtlCol="0" anchor="t">
            <a:no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800" b="1" dirty="0" smtClean="0">
                <a:solidFill>
                  <a:schemeClr val="bg1"/>
                </a:solidFill>
                <a:latin typeface="Arial Narrow" pitchFamily="34" charset="0"/>
              </a:rPr>
              <a:t>Socket.IO</a:t>
            </a:r>
            <a:r>
              <a:rPr lang="en-US" sz="2800" dirty="0" smtClean="0">
                <a:solidFill>
                  <a:schemeClr val="bg1"/>
                </a:solidFill>
                <a:latin typeface="Arial Narrow" pitchFamily="34" charset="0"/>
              </a:rPr>
              <a:t> is a JavaScript library for real-time web applications. It enables real-time, bi-directional communication between web clients and servers. It has two parts: a client-side library that runs in the browser, and a server-side library for Node.js. Both components have a nearly identical API. Like Node.js, it is event-driven.</a:t>
            </a:r>
          </a:p>
          <a:p>
            <a:endParaRPr lang="en-US" sz="2800" dirty="0" smtClean="0">
              <a:solidFill>
                <a:schemeClr val="bg1"/>
              </a:solidFill>
              <a:latin typeface="Arial Narrow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 Narrow" pitchFamily="34" charset="0"/>
              </a:rPr>
              <a:t>Socket.IO primarily uses the Web Socket protocol with polling as a fallback option while providing the same interface. Although it can be used as simply a wrapper for Web Socket, it provides many more features, including broadcasting to multiple sockets, storing data associated with each client, and asynchronous I/O.</a:t>
            </a:r>
          </a:p>
          <a:p>
            <a:endParaRPr lang="en-US" sz="28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C5324-BC38-4123-9E3A-6B043BF4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834" y="707722"/>
            <a:ext cx="10340606" cy="1558960"/>
          </a:xfrm>
        </p:spPr>
        <p:txBody>
          <a:bodyPr>
            <a:normAutofit/>
          </a:bodyPr>
          <a:lstStyle/>
          <a:p>
            <a:r>
              <a:rPr lang="en-IN" sz="9600" dirty="0" smtClean="0">
                <a:solidFill>
                  <a:srgbClr val="00B0F0"/>
                </a:solidFill>
              </a:rPr>
              <a:t>User Interface (UI)</a:t>
            </a:r>
            <a:endParaRPr lang="en-IN" sz="9600" dirty="0">
              <a:solidFill>
                <a:srgbClr val="00B0F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C36BFC3A-BBCB-4483-97F4-A7D260E47D1F}"/>
              </a:ext>
            </a:extLst>
          </p:cNvPr>
          <p:cNvSpPr/>
          <p:nvPr/>
        </p:nvSpPr>
        <p:spPr>
          <a:xfrm>
            <a:off x="10759440" y="6280030"/>
            <a:ext cx="1270000" cy="401038"/>
          </a:xfrm>
          <a:prstGeom prst="rightArrow">
            <a:avLst>
              <a:gd name="adj1" fmla="val 50000"/>
              <a:gd name="adj2" fmla="val 88001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This pc\Desktop\ui-design-development-concept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771">
            <a:off x="1885019" y="3004030"/>
            <a:ext cx="6156733" cy="3240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  <a:extLst/>
        </p:spPr>
      </p:pic>
    </p:spTree>
    <p:extLst>
      <p:ext uri="{BB962C8B-B14F-4D97-AF65-F5344CB8AC3E}">
        <p14:creationId xmlns:p14="http://schemas.microsoft.com/office/powerpoint/2010/main" val="20416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1733909"/>
            <a:ext cx="8196533" cy="4904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62724" y="380060"/>
            <a:ext cx="378473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is the First View of our I-Chat web application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Also the Front-end part.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71115" y="282679"/>
            <a:ext cx="3631832" cy="62478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&lt;!DOCTYPE html&gt;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&lt;html </a:t>
            </a:r>
            <a:r>
              <a:rPr lang="en-IN" sz="1000" dirty="0" err="1">
                <a:solidFill>
                  <a:srgbClr val="FF0000"/>
                </a:solidFill>
              </a:rPr>
              <a:t>lang</a:t>
            </a:r>
            <a:r>
              <a:rPr lang="en-IN" sz="1000" dirty="0">
                <a:solidFill>
                  <a:srgbClr val="FF0000"/>
                </a:solidFill>
              </a:rPr>
              <a:t>="en"&gt;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&lt;head&gt;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&lt;meta charset="UTF-8"&gt;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&lt;meta name="viewport" content="width=device-width, initial-scale=1.0"&gt;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&lt;title&gt;iChat - </a:t>
            </a:r>
            <a:r>
              <a:rPr lang="en-IN" sz="1000" dirty="0" err="1">
                <a:solidFill>
                  <a:srgbClr val="FF0000"/>
                </a:solidFill>
              </a:rPr>
              <a:t>Realtime</a:t>
            </a:r>
            <a:r>
              <a:rPr lang="en-IN" sz="1000" dirty="0">
                <a:solidFill>
                  <a:srgbClr val="FF0000"/>
                </a:solidFill>
              </a:rPr>
              <a:t> Node Socket.io Chat App&lt;/title&gt;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&lt;script defer </a:t>
            </a:r>
            <a:r>
              <a:rPr lang="en-IN" sz="1000" dirty="0" err="1">
                <a:solidFill>
                  <a:srgbClr val="FF0000"/>
                </a:solidFill>
              </a:rPr>
              <a:t>src</a:t>
            </a:r>
            <a:r>
              <a:rPr lang="en-IN" sz="1000" dirty="0">
                <a:solidFill>
                  <a:srgbClr val="FF0000"/>
                </a:solidFill>
              </a:rPr>
              <a:t>="http://localhost:4000/socket.io/socket.io.js"&gt;&lt;/script&gt;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&lt;script defer </a:t>
            </a:r>
            <a:r>
              <a:rPr lang="en-IN" sz="1000" dirty="0" err="1">
                <a:solidFill>
                  <a:srgbClr val="FF0000"/>
                </a:solidFill>
              </a:rPr>
              <a:t>src</a:t>
            </a:r>
            <a:r>
              <a:rPr lang="en-IN" sz="1000" dirty="0">
                <a:solidFill>
                  <a:srgbClr val="FF0000"/>
                </a:solidFill>
              </a:rPr>
              <a:t>="</a:t>
            </a:r>
            <a:r>
              <a:rPr lang="en-IN" sz="1000" dirty="0" err="1">
                <a:solidFill>
                  <a:srgbClr val="FF0000"/>
                </a:solidFill>
              </a:rPr>
              <a:t>js</a:t>
            </a:r>
            <a:r>
              <a:rPr lang="en-IN" sz="1000" dirty="0">
                <a:solidFill>
                  <a:srgbClr val="FF0000"/>
                </a:solidFill>
              </a:rPr>
              <a:t>/client.js"&gt;&lt;/script&gt;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&lt;link </a:t>
            </a:r>
            <a:r>
              <a:rPr lang="en-IN" sz="1000" dirty="0" err="1">
                <a:solidFill>
                  <a:srgbClr val="FF0000"/>
                </a:solidFill>
              </a:rPr>
              <a:t>rel</a:t>
            </a:r>
            <a:r>
              <a:rPr lang="en-IN" sz="1000" dirty="0">
                <a:solidFill>
                  <a:srgbClr val="FF0000"/>
                </a:solidFill>
              </a:rPr>
              <a:t>="</a:t>
            </a:r>
            <a:r>
              <a:rPr lang="en-IN" sz="1000" dirty="0" err="1">
                <a:solidFill>
                  <a:srgbClr val="FF0000"/>
                </a:solidFill>
              </a:rPr>
              <a:t>stylesheet</a:t>
            </a:r>
            <a:r>
              <a:rPr lang="en-IN" sz="1000" dirty="0">
                <a:solidFill>
                  <a:srgbClr val="FF0000"/>
                </a:solidFill>
              </a:rPr>
              <a:t>" </a:t>
            </a:r>
            <a:r>
              <a:rPr lang="en-IN" sz="1000" dirty="0" err="1">
                <a:solidFill>
                  <a:srgbClr val="FF0000"/>
                </a:solidFill>
              </a:rPr>
              <a:t>href</a:t>
            </a:r>
            <a:r>
              <a:rPr lang="en-IN" sz="1000" dirty="0">
                <a:solidFill>
                  <a:srgbClr val="FF0000"/>
                </a:solidFill>
              </a:rPr>
              <a:t>="</a:t>
            </a:r>
            <a:r>
              <a:rPr lang="en-IN" sz="1000" dirty="0" err="1">
                <a:solidFill>
                  <a:srgbClr val="FF0000"/>
                </a:solidFill>
              </a:rPr>
              <a:t>css</a:t>
            </a:r>
            <a:r>
              <a:rPr lang="en-IN" sz="1000" dirty="0">
                <a:solidFill>
                  <a:srgbClr val="FF0000"/>
                </a:solidFill>
              </a:rPr>
              <a:t>/style.css"&gt;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&lt;/head&gt;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&lt;body&gt;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</a:t>
            </a:r>
            <a:r>
              <a:rPr lang="en-IN" sz="1000" dirty="0" err="1">
                <a:solidFill>
                  <a:srgbClr val="FF0000"/>
                </a:solidFill>
              </a:rPr>
              <a:t>nav</a:t>
            </a:r>
            <a:r>
              <a:rPr lang="en-IN" sz="1000" dirty="0">
                <a:solidFill>
                  <a:srgbClr val="FF0000"/>
                </a:solidFill>
              </a:rPr>
              <a:t>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&lt;</a:t>
            </a:r>
            <a:r>
              <a:rPr lang="en-IN" sz="1000" dirty="0" err="1">
                <a:solidFill>
                  <a:srgbClr val="FF0000"/>
                </a:solidFill>
              </a:rPr>
              <a:t>img</a:t>
            </a:r>
            <a:r>
              <a:rPr lang="en-IN" sz="1000" dirty="0">
                <a:solidFill>
                  <a:srgbClr val="FF0000"/>
                </a:solidFill>
              </a:rPr>
              <a:t> class="logo" </a:t>
            </a:r>
            <a:r>
              <a:rPr lang="en-IN" sz="1000" dirty="0" err="1">
                <a:solidFill>
                  <a:srgbClr val="FF0000"/>
                </a:solidFill>
              </a:rPr>
              <a:t>src</a:t>
            </a:r>
            <a:r>
              <a:rPr lang="en-IN" sz="1000" dirty="0">
                <a:solidFill>
                  <a:srgbClr val="FF0000"/>
                </a:solidFill>
              </a:rPr>
              <a:t>="chat.png" alt=""&gt;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&lt;h1&gt;Welcome to I-CHAT&lt;/h1&gt;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&lt;/</a:t>
            </a:r>
            <a:r>
              <a:rPr lang="en-IN" sz="1000" dirty="0" err="1">
                <a:solidFill>
                  <a:srgbClr val="FF0000"/>
                </a:solidFill>
              </a:rPr>
              <a:t>nav</a:t>
            </a:r>
            <a:r>
              <a:rPr lang="en-IN" sz="1000" dirty="0">
                <a:solidFill>
                  <a:srgbClr val="FF0000"/>
                </a:solidFill>
              </a:rPr>
              <a:t>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&lt;div class="container"&gt;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&lt;div id="block"&gt;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 &lt;p id="</a:t>
            </a:r>
            <a:r>
              <a:rPr lang="en-IN" sz="1000" dirty="0" err="1">
                <a:solidFill>
                  <a:srgbClr val="FF0000"/>
                </a:solidFill>
              </a:rPr>
              <a:t>encryp</a:t>
            </a:r>
            <a:r>
              <a:rPr lang="en-IN" sz="1000" dirty="0">
                <a:solidFill>
                  <a:srgbClr val="FF0000"/>
                </a:solidFill>
              </a:rPr>
              <a:t>"&gt; </a:t>
            </a:r>
            <a:r>
              <a:rPr lang="en-IN" sz="1000" dirty="0" err="1">
                <a:solidFill>
                  <a:srgbClr val="FF0000"/>
                </a:solidFill>
              </a:rPr>
              <a:t>Messeges</a:t>
            </a:r>
            <a:r>
              <a:rPr lang="en-IN" sz="1000" dirty="0">
                <a:solidFill>
                  <a:srgbClr val="FF0000"/>
                </a:solidFill>
              </a:rPr>
              <a:t> to this chat are end-to-end encrypted.&lt;/p&gt;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&lt;/div&gt;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&lt;/div&gt;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&lt;div class="send"&gt;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&lt;form action="#" id="send-container"&gt;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    &lt;input type="text" name="</a:t>
            </a:r>
            <a:r>
              <a:rPr lang="en-IN" sz="1000" dirty="0" err="1">
                <a:solidFill>
                  <a:srgbClr val="FF0000"/>
                </a:solidFill>
              </a:rPr>
              <a:t>messageInp</a:t>
            </a:r>
            <a:r>
              <a:rPr lang="en-IN" sz="1000" dirty="0">
                <a:solidFill>
                  <a:srgbClr val="FF0000"/>
                </a:solidFill>
              </a:rPr>
              <a:t>" id="</a:t>
            </a:r>
            <a:r>
              <a:rPr lang="en-IN" sz="1000" dirty="0" err="1">
                <a:solidFill>
                  <a:srgbClr val="FF0000"/>
                </a:solidFill>
              </a:rPr>
              <a:t>messageInp</a:t>
            </a:r>
            <a:r>
              <a:rPr lang="en-IN" sz="1000" dirty="0">
                <a:solidFill>
                  <a:srgbClr val="FF0000"/>
                </a:solidFill>
              </a:rPr>
              <a:t>"&gt;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    &lt;button class="</a:t>
            </a:r>
            <a:r>
              <a:rPr lang="en-IN" sz="1000" dirty="0" err="1">
                <a:solidFill>
                  <a:srgbClr val="FF0000"/>
                </a:solidFill>
              </a:rPr>
              <a:t>btn</a:t>
            </a:r>
            <a:r>
              <a:rPr lang="en-IN" sz="1000" dirty="0">
                <a:solidFill>
                  <a:srgbClr val="FF0000"/>
                </a:solidFill>
              </a:rPr>
              <a:t>" type="submit"&gt;Send&lt;/button&gt;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    &lt;/form&gt;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   &lt;/div&gt;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    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&lt;/body&gt;</a:t>
            </a:r>
            <a:endParaRPr lang="en-US" sz="1000" dirty="0">
              <a:solidFill>
                <a:srgbClr val="FF0000"/>
              </a:solidFill>
            </a:endParaRPr>
          </a:p>
          <a:p>
            <a:r>
              <a:rPr lang="en-IN" sz="1000" dirty="0">
                <a:solidFill>
                  <a:srgbClr val="FF0000"/>
                </a:solidFill>
              </a:rPr>
              <a:t>&lt;/html&gt;</a:t>
            </a:r>
            <a:endParaRPr lang="en-US" sz="1000" dirty="0">
              <a:solidFill>
                <a:srgbClr val="FF0000"/>
              </a:solidFill>
            </a:endParaRPr>
          </a:p>
          <a:p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21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79614"/>
            <a:ext cx="11707586" cy="65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7478489" y="858736"/>
            <a:ext cx="3298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Running on </a:t>
            </a:r>
            <a:r>
              <a:rPr lang="en-US" sz="2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localhost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at port no 2300.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1745491">
            <a:off x="5472078" y="775041"/>
            <a:ext cx="1155310" cy="269172"/>
          </a:xfrm>
          <a:prstGeom prst="rightArrow">
            <a:avLst>
              <a:gd name="adj1" fmla="val 50000"/>
              <a:gd name="adj2" fmla="val 119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7316" y="387706"/>
            <a:ext cx="4501497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2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79614"/>
            <a:ext cx="11707586" cy="65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8082646" y="1019155"/>
            <a:ext cx="3298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is the icon used for our I-chat app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6451793" y="832862"/>
            <a:ext cx="1155310" cy="269172"/>
          </a:xfrm>
          <a:prstGeom prst="rightArrow">
            <a:avLst>
              <a:gd name="adj1" fmla="val 50000"/>
              <a:gd name="adj2" fmla="val 119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19057" y="672193"/>
            <a:ext cx="932736" cy="69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14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his pc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81280"/>
            <a:ext cx="10474959" cy="671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45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79614"/>
            <a:ext cx="11707586" cy="65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8070984" y="3024336"/>
            <a:ext cx="3298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Header demonstrating the CSS used in this.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1745491">
            <a:off x="7493329" y="2358911"/>
            <a:ext cx="1155310" cy="269172"/>
          </a:xfrm>
          <a:prstGeom prst="rightArrow">
            <a:avLst>
              <a:gd name="adj1" fmla="val 50000"/>
              <a:gd name="adj2" fmla="val 119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88329" y="2118768"/>
            <a:ext cx="2726870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9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79614"/>
            <a:ext cx="11707586" cy="65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7728084" y="3024335"/>
            <a:ext cx="32983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Used Flex box to put all the elements in a container vertical view.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7423" y="550397"/>
            <a:ext cx="10548258" cy="5519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3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3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79614"/>
            <a:ext cx="11707586" cy="65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97466" y="3330209"/>
            <a:ext cx="3298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form input area to type the message here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24157" y="5630970"/>
            <a:ext cx="7007700" cy="426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3296690">
            <a:off x="3581466" y="4919497"/>
            <a:ext cx="1155310" cy="269172"/>
          </a:xfrm>
          <a:prstGeom prst="rightArrow">
            <a:avLst>
              <a:gd name="adj1" fmla="val 50000"/>
              <a:gd name="adj2" fmla="val 119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7284" y="2839670"/>
            <a:ext cx="32983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form submit button to send the typed message.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954775">
            <a:off x="8838813" y="4772849"/>
            <a:ext cx="1155310" cy="269172"/>
          </a:xfrm>
          <a:prstGeom prst="rightArrow">
            <a:avLst>
              <a:gd name="adj1" fmla="val 50000"/>
              <a:gd name="adj2" fmla="val 1193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74388" y="5630970"/>
            <a:ext cx="897748" cy="426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C36BFC3A-BBCB-4483-97F4-A7D260E47D1F}"/>
              </a:ext>
            </a:extLst>
          </p:cNvPr>
          <p:cNvSpPr/>
          <p:nvPr/>
        </p:nvSpPr>
        <p:spPr>
          <a:xfrm>
            <a:off x="7778839" y="5640946"/>
            <a:ext cx="3735446" cy="898454"/>
          </a:xfrm>
          <a:prstGeom prst="rightArrow">
            <a:avLst>
              <a:gd name="adj1" fmla="val 50000"/>
              <a:gd name="adj2" fmla="val 8800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This pc\Desktop\what-is-imple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8" y="115911"/>
            <a:ext cx="11552350" cy="48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170787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Narrow" pitchFamily="34" charset="0"/>
              </a:rPr>
              <a:t>Step-1</a:t>
            </a:r>
            <a:endParaRPr lang="en-US" sz="54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9136" y="92779"/>
            <a:ext cx="9797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Arial Narrow" pitchFamily="34" charset="0"/>
              </a:rPr>
              <a:t>Start the Project and Run commands to open node </a:t>
            </a:r>
            <a:r>
              <a:rPr lang="en-IN" sz="2800" dirty="0">
                <a:solidFill>
                  <a:srgbClr val="FF0000"/>
                </a:solidFill>
                <a:latin typeface="Arial Narrow" pitchFamily="34" charset="0"/>
              </a:rPr>
              <a:t>server </a:t>
            </a:r>
            <a:r>
              <a:rPr lang="en-IN" sz="2800" dirty="0" smtClean="0">
                <a:solidFill>
                  <a:srgbClr val="FF0000"/>
                </a:solidFill>
                <a:latin typeface="Arial Narrow" pitchFamily="34" charset="0"/>
              </a:rPr>
              <a:t>in VS code</a:t>
            </a:r>
            <a:r>
              <a:rPr lang="en-IN" sz="2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IN" sz="2800" dirty="0" smtClean="0">
                <a:solidFill>
                  <a:srgbClr val="FF0000"/>
                </a:solidFill>
                <a:latin typeface="Arial Narrow" pitchFamily="34" charset="0"/>
              </a:rPr>
              <a:t>editor’s  terminal .</a:t>
            </a:r>
          </a:p>
        </p:txBody>
      </p:sp>
      <p:pic>
        <p:nvPicPr>
          <p:cNvPr id="12" name="Picture 11" descr="C:\Users\Swati Saxena\Pictures\Screenshots\Screenshot (34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084307"/>
            <a:ext cx="11625943" cy="5626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582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wati Saxena\Pictures\Screenshots\Screenshot (33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4" y="881509"/>
            <a:ext cx="10675137" cy="56271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7252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Click on terminal &gt;&gt; new terminal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4521" y="858355"/>
            <a:ext cx="462987" cy="231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3128199">
            <a:off x="3061171" y="1383862"/>
            <a:ext cx="856620" cy="187484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4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817" y="128140"/>
            <a:ext cx="108610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Then give the path where you want to connect this node </a:t>
            </a:r>
            <a:r>
              <a:rPr lang="en-IN" sz="3200" dirty="0" smtClean="0">
                <a:solidFill>
                  <a:srgbClr val="FF0000"/>
                </a:solidFill>
              </a:rPr>
              <a:t>server.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IN" sz="3200" dirty="0" smtClean="0">
                <a:solidFill>
                  <a:srgbClr val="FF0000"/>
                </a:solidFill>
              </a:rPr>
              <a:t>To do so write the command  cd ./</a:t>
            </a:r>
            <a:r>
              <a:rPr lang="en-IN" sz="3200" dirty="0" err="1" smtClean="0">
                <a:solidFill>
                  <a:srgbClr val="FF0000"/>
                </a:solidFill>
              </a:rPr>
              <a:t>nodeServer</a:t>
            </a:r>
            <a:r>
              <a:rPr lang="en-IN" sz="3200" dirty="0" smtClean="0">
                <a:solidFill>
                  <a:srgbClr val="FF0000"/>
                </a:solidFill>
              </a:rPr>
              <a:t>/ 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6" name="Picture 5" descr="C:\Users\Swati Saxena\Pictures\Screenshots\Screenshot (3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27" y="1342663"/>
            <a:ext cx="10787605" cy="52549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764194" y="5544273"/>
            <a:ext cx="1111166" cy="231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334999">
            <a:off x="6878068" y="5028958"/>
            <a:ext cx="856620" cy="187484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34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06709"/>
            <a:ext cx="11875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FF0000"/>
                </a:solidFill>
              </a:rPr>
              <a:t>Connect to server side using </a:t>
            </a:r>
            <a:r>
              <a:rPr lang="en-IN" sz="3600" dirty="0" err="1" smtClean="0">
                <a:solidFill>
                  <a:srgbClr val="FF0000"/>
                </a:solidFill>
              </a:rPr>
              <a:t>nodemon</a:t>
            </a:r>
            <a:r>
              <a:rPr lang="en-IN" sz="3600" dirty="0" smtClean="0">
                <a:solidFill>
                  <a:srgbClr val="FF0000"/>
                </a:solidFill>
              </a:rPr>
              <a:t> module.</a:t>
            </a:r>
          </a:p>
          <a:p>
            <a:r>
              <a:rPr lang="en-IN" sz="3600" dirty="0" smtClean="0">
                <a:solidFill>
                  <a:srgbClr val="FF0000"/>
                </a:solidFill>
              </a:rPr>
              <a:t>To do so write </a:t>
            </a:r>
            <a:r>
              <a:rPr lang="en-IN" sz="3600" dirty="0">
                <a:solidFill>
                  <a:srgbClr val="FF0000"/>
                </a:solidFill>
              </a:rPr>
              <a:t>command </a:t>
            </a:r>
            <a:r>
              <a:rPr lang="en-IN" sz="3600" dirty="0" smtClean="0">
                <a:solidFill>
                  <a:srgbClr val="FF0000"/>
                </a:solidFill>
              </a:rPr>
              <a:t> </a:t>
            </a:r>
            <a:r>
              <a:rPr lang="en-IN" sz="3600" dirty="0" err="1" smtClean="0">
                <a:solidFill>
                  <a:srgbClr val="FF0000"/>
                </a:solidFill>
              </a:rPr>
              <a:t>nodemon</a:t>
            </a:r>
            <a:r>
              <a:rPr lang="en-IN" sz="3600" dirty="0" smtClean="0">
                <a:solidFill>
                  <a:srgbClr val="FF0000"/>
                </a:solidFill>
              </a:rPr>
              <a:t> </a:t>
            </a:r>
            <a:r>
              <a:rPr lang="en-IN" sz="3600" dirty="0">
                <a:solidFill>
                  <a:srgbClr val="FF0000"/>
                </a:solidFill>
              </a:rPr>
              <a:t>./</a:t>
            </a:r>
            <a:r>
              <a:rPr lang="en-IN" sz="3600" dirty="0" smtClean="0">
                <a:solidFill>
                  <a:srgbClr val="FF0000"/>
                </a:solidFill>
              </a:rPr>
              <a:t>index.js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4" descr="C:\Users\Swati Saxena\Pictures\Screenshots\Screenshot (3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6" y="1244278"/>
            <a:ext cx="11181144" cy="55500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204306" y="5803799"/>
            <a:ext cx="1215614" cy="231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334999">
            <a:off x="7366139" y="5331475"/>
            <a:ext cx="937141" cy="187484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106" y="234452"/>
            <a:ext cx="11435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So </a:t>
            </a:r>
            <a:r>
              <a:rPr lang="en-IN" sz="3600" dirty="0">
                <a:solidFill>
                  <a:srgbClr val="FF0000"/>
                </a:solidFill>
              </a:rPr>
              <a:t>after writing the command </a:t>
            </a:r>
            <a:r>
              <a:rPr lang="en-IN" sz="3600" dirty="0" err="1">
                <a:solidFill>
                  <a:srgbClr val="FF0000"/>
                </a:solidFill>
              </a:rPr>
              <a:t>nodemon</a:t>
            </a:r>
            <a:r>
              <a:rPr lang="en-IN" sz="3600" dirty="0">
                <a:solidFill>
                  <a:srgbClr val="FF0000"/>
                </a:solidFill>
              </a:rPr>
              <a:t> ./index.js. </a:t>
            </a:r>
            <a:endParaRPr lang="en-IN" sz="3600" dirty="0" smtClean="0">
              <a:solidFill>
                <a:srgbClr val="FF0000"/>
              </a:solidFill>
            </a:endParaRPr>
          </a:p>
          <a:p>
            <a:r>
              <a:rPr lang="en-IN" sz="3600" dirty="0" smtClean="0">
                <a:solidFill>
                  <a:srgbClr val="FF0000"/>
                </a:solidFill>
              </a:rPr>
              <a:t>The </a:t>
            </a:r>
            <a:r>
              <a:rPr lang="en-IN" sz="3600" dirty="0" err="1">
                <a:solidFill>
                  <a:srgbClr val="FF0000"/>
                </a:solidFill>
              </a:rPr>
              <a:t>nodeServer</a:t>
            </a:r>
            <a:r>
              <a:rPr lang="en-IN" sz="3600" dirty="0">
                <a:solidFill>
                  <a:srgbClr val="FF0000"/>
                </a:solidFill>
              </a:rPr>
              <a:t> gets connected to the </a:t>
            </a:r>
            <a:r>
              <a:rPr lang="en-IN" sz="3600" dirty="0" smtClean="0">
                <a:solidFill>
                  <a:srgbClr val="FF0000"/>
                </a:solidFill>
              </a:rPr>
              <a:t>Index.js and will look like this.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 descr="C:\Users\Swati Saxena\Pictures\Screenshots\Screenshot (40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43" y="1400535"/>
            <a:ext cx="9742025" cy="53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166886" y="5671596"/>
            <a:ext cx="2314937" cy="706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334999">
            <a:off x="6259547" y="5030231"/>
            <a:ext cx="1048271" cy="285816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34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592"/>
            <a:ext cx="2056269" cy="8309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800" b="1" cap="all" dirty="0" smtClean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Narrow" pitchFamily="34" charset="0"/>
              </a:rPr>
              <a:t>Step 2 </a:t>
            </a:r>
            <a:endParaRPr lang="en-US" sz="48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9" name="Picture 8" descr="C:\Users\Swati Saxena\Pictures\Screenshots\Screenshot (4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8" y="914400"/>
            <a:ext cx="10492740" cy="59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67844" y="85435"/>
            <a:ext cx="1031593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700" b="1" dirty="0" smtClean="0">
                <a:solidFill>
                  <a:srgbClr val="FF0000"/>
                </a:solidFill>
                <a:latin typeface="Arial Narrow" pitchFamily="34" charset="0"/>
              </a:rPr>
              <a:t>Server will Start and Open the Project in Web Browser</a:t>
            </a:r>
            <a:endParaRPr lang="en-IN" sz="3700" b="1" dirty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his pc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" y="47625"/>
            <a:ext cx="1036637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46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Swati Saxena\Pictures\Screenshots\Screenshot (4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8" y="914400"/>
            <a:ext cx="10492740" cy="577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62193" y="85435"/>
            <a:ext cx="1031593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700" b="1" dirty="0" smtClean="0">
                <a:solidFill>
                  <a:srgbClr val="FF0000"/>
                </a:solidFill>
                <a:latin typeface="Arial Narrow" pitchFamily="34" charset="0"/>
              </a:rPr>
              <a:t>Firstly the prompt will appear to ask NAME of the user</a:t>
            </a:r>
            <a:endParaRPr lang="en-IN" sz="3700" b="1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02010" y="1161881"/>
            <a:ext cx="3457896" cy="1500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2777031">
            <a:off x="8054132" y="2498584"/>
            <a:ext cx="1064392" cy="327188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1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193" y="85435"/>
            <a:ext cx="10315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Here user will enter the name to join the chat.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C:\Users\Swati Saxena\Pictures\Screenshots\Screenshot (42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3" y="793321"/>
            <a:ext cx="11078299" cy="58968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7"/>
          <p:cNvSpPr/>
          <p:nvPr/>
        </p:nvSpPr>
        <p:spPr>
          <a:xfrm rot="12777031">
            <a:off x="4887960" y="2265130"/>
            <a:ext cx="1064392" cy="327188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0495" y="1762961"/>
            <a:ext cx="569145" cy="239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25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193" y="85435"/>
            <a:ext cx="10315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Then the notification to the users apart from the user joined will be send with the help of socket.io.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Notification be like XYZ has joined the chat…!.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 descr="C:\Users\Swati Saxena\Pictures\Screenshots\Screenshot (44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348740"/>
            <a:ext cx="10014243" cy="54254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7"/>
          <p:cNvSpPr/>
          <p:nvPr/>
        </p:nvSpPr>
        <p:spPr>
          <a:xfrm rot="12777031">
            <a:off x="8835785" y="4082727"/>
            <a:ext cx="1051602" cy="354385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4200" y="3307080"/>
            <a:ext cx="1889787" cy="472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2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193" y="85435"/>
            <a:ext cx="1031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Then any user types the message then it would reflect to another windows too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 descr="C:\Users\Swati Saxena\Pictures\Screenshots\Screenshot (5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89058"/>
            <a:ext cx="11254713" cy="5503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>
          <a:xfrm rot="12777031">
            <a:off x="9518924" y="4425558"/>
            <a:ext cx="1051602" cy="354385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1040" y="3363458"/>
            <a:ext cx="1323232" cy="754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3613" y="3790880"/>
            <a:ext cx="1341147" cy="1713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2777031">
            <a:off x="4024905" y="5012639"/>
            <a:ext cx="1051602" cy="354385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26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192" y="85435"/>
            <a:ext cx="11533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By chance any user left the chat then it would notify </a:t>
            </a:r>
            <a:r>
              <a:rPr lang="en-IN" sz="2400" dirty="0" smtClean="0">
                <a:solidFill>
                  <a:srgbClr val="FF0000"/>
                </a:solidFill>
              </a:rPr>
              <a:t>another user’s </a:t>
            </a:r>
            <a:r>
              <a:rPr lang="en-IN" sz="2400" dirty="0">
                <a:solidFill>
                  <a:srgbClr val="FF0000"/>
                </a:solidFill>
              </a:rPr>
              <a:t>present in the chat that so &amp; so left the chat with notification </a:t>
            </a:r>
            <a:r>
              <a:rPr lang="en-IN" sz="2400" dirty="0" smtClean="0">
                <a:solidFill>
                  <a:srgbClr val="FF0000"/>
                </a:solidFill>
              </a:rPr>
              <a:t>sound.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 descr="C:\Users\Swati Saxena\Pictures\Screenshots\Screenshot (5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12" y="916432"/>
            <a:ext cx="10276268" cy="5737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910813" y="4818741"/>
            <a:ext cx="1341147" cy="657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8416924">
            <a:off x="4243833" y="4202377"/>
            <a:ext cx="1051602" cy="354385"/>
          </a:xfrm>
          <a:prstGeom prst="rightArrow">
            <a:avLst>
              <a:gd name="adj1" fmla="val 50000"/>
              <a:gd name="adj2" fmla="val 112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19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572" y="3613952"/>
            <a:ext cx="859344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0" dirty="0">
                <a:solidFill>
                  <a:srgbClr val="FF0000"/>
                </a:solidFill>
                <a:latin typeface="Century" pitchFamily="18" charset="0"/>
              </a:rPr>
              <a:t> Thank </a:t>
            </a:r>
            <a:r>
              <a:rPr lang="en-IN" sz="10000" dirty="0" smtClean="0">
                <a:solidFill>
                  <a:srgbClr val="FF0000"/>
                </a:solidFill>
                <a:latin typeface="Century" pitchFamily="18" charset="0"/>
              </a:rPr>
              <a:t>You…!</a:t>
            </a:r>
            <a:endParaRPr lang="en-US" sz="10000" dirty="0">
              <a:latin typeface="Century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694" y="414412"/>
            <a:ext cx="10871200" cy="292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>
                <a:latin typeface="Century Gothic" pitchFamily="34" charset="0"/>
                <a:ea typeface="Verdana" pitchFamily="34" charset="0"/>
              </a:rPr>
              <a:t>LINK FOR THE </a:t>
            </a:r>
            <a:r>
              <a:rPr lang="en-US" sz="4400" b="1" u="sng" dirty="0" smtClean="0">
                <a:latin typeface="Century Gothic" pitchFamily="34" charset="0"/>
                <a:ea typeface="Verdana" pitchFamily="34" charset="0"/>
              </a:rPr>
              <a:t>CODE</a:t>
            </a:r>
            <a:r>
              <a:rPr lang="en-US" sz="4400" b="1" dirty="0" smtClean="0">
                <a:latin typeface="Century Gothic" pitchFamily="34" charset="0"/>
                <a:ea typeface="Verdana" pitchFamily="34" charset="0"/>
              </a:rPr>
              <a:t> :</a:t>
            </a:r>
          </a:p>
          <a:p>
            <a:r>
              <a:rPr lang="en-US" sz="4400" b="1" dirty="0" smtClean="0">
                <a:latin typeface="Century Gothic" pitchFamily="34" charset="0"/>
                <a:ea typeface="Verdana" pitchFamily="34" charset="0"/>
              </a:rPr>
              <a:t> </a:t>
            </a:r>
            <a:r>
              <a:rPr lang="en-IN" sz="4000" dirty="0">
                <a:latin typeface="Century Gothic" pitchFamily="34" charset="0"/>
                <a:ea typeface="Verdana" pitchFamily="34" charset="0"/>
              </a:rPr>
              <a:t/>
            </a:r>
            <a:br>
              <a:rPr lang="en-IN" sz="4000" dirty="0">
                <a:latin typeface="Century Gothic" pitchFamily="34" charset="0"/>
                <a:ea typeface="Verdana" pitchFamily="34" charset="0"/>
              </a:rPr>
            </a:br>
            <a:r>
              <a:rPr lang="en-US" sz="3200" u="sng" dirty="0">
                <a:latin typeface="Century Gothic" pitchFamily="34" charset="0"/>
                <a:ea typeface="Verdana" pitchFamily="34" charset="0"/>
                <a:hlinkClick r:id="rId2"/>
              </a:rPr>
              <a:t>https://</a:t>
            </a:r>
            <a:r>
              <a:rPr lang="en-US" sz="3200" u="sng" dirty="0" smtClean="0">
                <a:latin typeface="Century Gothic" pitchFamily="34" charset="0"/>
                <a:ea typeface="Verdana" pitchFamily="34" charset="0"/>
                <a:hlinkClick r:id="rId2"/>
              </a:rPr>
              <a:t>github.com/swatisaxena23/i-chat-mini-project</a:t>
            </a:r>
            <a:endParaRPr lang="en-US" sz="3200" u="sng" dirty="0" smtClean="0">
              <a:latin typeface="Century Gothic" pitchFamily="34" charset="0"/>
              <a:ea typeface="Verdana" pitchFamily="34" charset="0"/>
            </a:endParaRPr>
          </a:p>
          <a:p>
            <a:pPr>
              <a:lnSpc>
                <a:spcPct val="150000"/>
              </a:lnSpc>
            </a:pPr>
            <a:endParaRPr lang="en-US" sz="3200" u="sng" dirty="0" smtClean="0">
              <a:latin typeface="Century Gothic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3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0" y="102876"/>
            <a:ext cx="9936480" cy="665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21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064CFD-C838-4650-819A-F53A3B2F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233779"/>
            <a:ext cx="9692640" cy="94941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54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PROBLEM </a:t>
            </a:r>
            <a:r>
              <a:rPr lang="en-IN" sz="54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STATEMENT</a:t>
            </a:r>
            <a:endParaRPr lang="en-IN" sz="54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8E5B6B-0905-4B1E-B6D0-ED233F9FDFEB}"/>
              </a:ext>
            </a:extLst>
          </p:cNvPr>
          <p:cNvSpPr txBox="1"/>
          <p:nvPr/>
        </p:nvSpPr>
        <p:spPr>
          <a:xfrm>
            <a:off x="2024111" y="2396971"/>
            <a:ext cx="786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A70756F-56F3-4612-8C97-DE44E42A9FF7}"/>
              </a:ext>
            </a:extLst>
          </p:cNvPr>
          <p:cNvSpPr txBox="1"/>
          <p:nvPr/>
        </p:nvSpPr>
        <p:spPr>
          <a:xfrm>
            <a:off x="612778" y="2528840"/>
            <a:ext cx="10979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Communicating virtually with people is when individuals interact without being face-to-face but through words and texts that are sent at a higher speed than letters. We can share information, comment, and ask questions, develop social etiquette.</a:t>
            </a:r>
            <a:endParaRPr lang="en-US" sz="2400" dirty="0"/>
          </a:p>
          <a:p>
            <a:endParaRPr lang="en-IN" sz="2400" dirty="0" smtClean="0"/>
          </a:p>
          <a:p>
            <a:r>
              <a:rPr lang="en-IN" sz="2400" dirty="0" smtClean="0"/>
              <a:t>Communicating </a:t>
            </a:r>
            <a:r>
              <a:rPr lang="en-IN" sz="2400" dirty="0"/>
              <a:t>virtually make us elevate from being digitally literate to digitally fluent, collaborate using appropriate virtual tools and system and they are cost-effective too.</a:t>
            </a:r>
            <a:endParaRPr lang="en-US" sz="2400" dirty="0"/>
          </a:p>
          <a:p>
            <a:r>
              <a:rPr lang="en-IN" sz="2400" dirty="0"/>
              <a:t> </a:t>
            </a:r>
            <a:endParaRPr lang="en-IN" sz="2400" dirty="0" smtClean="0"/>
          </a:p>
          <a:p>
            <a:r>
              <a:rPr lang="en-IN" sz="2400" dirty="0" smtClean="0"/>
              <a:t>So </a:t>
            </a:r>
            <a:r>
              <a:rPr lang="en-IN" sz="2400" dirty="0"/>
              <a:t>putting our efforts into this application, we are </a:t>
            </a:r>
            <a:r>
              <a:rPr lang="en-IN" sz="2400" dirty="0" smtClean="0"/>
              <a:t>creating I-chat an online web - chat application.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351692" y="1538323"/>
            <a:ext cx="59536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BottomLef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600" b="1" cap="all" spc="0" dirty="0" smtClean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FF0000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19685" sx="1000" sy="1000" algn="tl" rotWithShape="0">
                    <a:schemeClr val="accent1">
                      <a:satMod val="130000"/>
                      <a:alpha val="0"/>
                    </a:schemeClr>
                  </a:outerShdw>
                  <a:reflection blurRad="6350" stA="22000" endPos="85000" dist="29997" dir="5400000" sy="-100000" algn="bl" rotWithShape="0"/>
                </a:effectLst>
              </a:rPr>
              <a:t>What are </a:t>
            </a:r>
            <a:r>
              <a:rPr lang="en-US" sz="3600" b="1" cap="all" dirty="0" smtClean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FF0000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19685" sx="1000" sy="1000" algn="tl" rotWithShape="0">
                    <a:schemeClr val="accent1">
                      <a:satMod val="130000"/>
                      <a:alpha val="0"/>
                    </a:schemeClr>
                  </a:outerShdw>
                  <a:reflection blurRad="6350" stA="22000" endPos="85000" dist="29997" dir="5400000" sy="-100000" algn="bl" rotWithShape="0"/>
                </a:effectLst>
              </a:rPr>
              <a:t>WE</a:t>
            </a:r>
            <a:r>
              <a:rPr lang="en-US" sz="3600" b="1" cap="all" spc="0" dirty="0" smtClean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FF0000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19685" sx="1000" sy="1000" algn="tl" rotWithShape="0">
                    <a:schemeClr val="accent1">
                      <a:satMod val="130000"/>
                      <a:alpha val="0"/>
                    </a:schemeClr>
                  </a:outerShdw>
                  <a:reflection blurRad="6350" stA="22000" endPos="85000" dist="29997" dir="5400000" sy="-100000" algn="bl" rotWithShape="0"/>
                </a:effectLst>
              </a:rPr>
              <a:t> creating</a:t>
            </a:r>
            <a:endParaRPr lang="en-US" sz="3600" b="1" cap="all" spc="0" dirty="0">
              <a:ln>
                <a:solidFill>
                  <a:srgbClr val="FF0000"/>
                </a:solidFill>
              </a:ln>
              <a:gradFill>
                <a:gsLst>
                  <a:gs pos="0">
                    <a:srgbClr val="FF0000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19685" sx="1000" sy="1000" algn="tl" rotWithShape="0">
                  <a:schemeClr val="accent1">
                    <a:satMod val="130000"/>
                    <a:alpha val="0"/>
                  </a:schemeClr>
                </a:outerShdw>
                <a:reflection blurRad="6350" stA="22000" endPos="85000" dist="29997" dir="5400000" sy="-100000" algn="bl" rotWithShape="0"/>
              </a:effectLst>
            </a:endParaRPr>
          </a:p>
        </p:txBody>
      </p:sp>
      <p:sp>
        <p:nvSpPr>
          <p:cNvPr id="7" name="AutoShape 2" descr="Download Thinking Photography Question Mark Man Stock HQ PNG Image |  FreePNGIm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ownload Thinking Photography Question Mark Man Stock HQ PNG Image |  FreePNGImg"/>
          <p:cNvSpPr>
            <a:spLocks noChangeAspect="1" noChangeArrowheads="1"/>
          </p:cNvSpPr>
          <p:nvPr/>
        </p:nvSpPr>
        <p:spPr bwMode="auto">
          <a:xfrm>
            <a:off x="307975" y="79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ownload Thinking Photography Question Mark Man Stock HQ PNG Image |  FreePNGImg"/>
          <p:cNvSpPr>
            <a:spLocks noChangeAspect="1" noChangeArrowheads="1"/>
          </p:cNvSpPr>
          <p:nvPr/>
        </p:nvSpPr>
        <p:spPr bwMode="auto">
          <a:xfrm>
            <a:off x="460375" y="1603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Download Thinking Photography Question Mark Man Stock HQ PNG Image |  FreePNGImg"/>
          <p:cNvSpPr>
            <a:spLocks noChangeAspect="1" noChangeArrowheads="1"/>
          </p:cNvSpPr>
          <p:nvPr/>
        </p:nvSpPr>
        <p:spPr bwMode="auto">
          <a:xfrm>
            <a:off x="612775" y="3127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7" name="Picture 9" descr="C:\Users\This pc\Desktop\download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038">
            <a:off x="10384361" y="408978"/>
            <a:ext cx="1467168" cy="1467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00248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09EF9-82EA-41B8-82EF-A0FA1439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49" y="289367"/>
            <a:ext cx="6159147" cy="1010598"/>
          </a:xfrm>
        </p:spPr>
        <p:txBody>
          <a:bodyPr>
            <a:noAutofit/>
          </a:bodyPr>
          <a:lstStyle/>
          <a:p>
            <a:r>
              <a:rPr lang="en-IN" sz="6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What is the Idea ?</a:t>
            </a:r>
            <a:endParaRPr lang="en-IN" sz="6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70D742-5670-4AD7-B925-3D488F3E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57" y="2168336"/>
            <a:ext cx="11157995" cy="468966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dirty="0">
                <a:latin typeface="Times New Roman"/>
                <a:ea typeface="Calibri"/>
                <a:cs typeface="Times New Roman"/>
              </a:rPr>
              <a:t>This real-time chat web-browser is been developed for web-technologies on various devices like iPad, mobile phones, desktop, laptops, </a:t>
            </a:r>
            <a:r>
              <a:rPr lang="en-IN" sz="2400" dirty="0" smtClean="0">
                <a:latin typeface="Times New Roman"/>
                <a:ea typeface="Calibri"/>
                <a:cs typeface="Times New Roman"/>
              </a:rPr>
              <a:t>etc. </a:t>
            </a:r>
            <a:r>
              <a:rPr lang="en-IN" sz="2400" dirty="0">
                <a:latin typeface="Times New Roman"/>
                <a:ea typeface="Calibri"/>
                <a:cs typeface="Times New Roman"/>
              </a:rPr>
              <a:t>by many users. Multiple users can interact at the same time on this web-page and can chit-chat there</a:t>
            </a:r>
            <a:r>
              <a:rPr lang="en-IN" sz="2400" dirty="0" smtClean="0">
                <a:latin typeface="Times New Roman"/>
                <a:ea typeface="Calibri"/>
                <a:cs typeface="Times New Roman"/>
              </a:rPr>
              <a:t>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/>
                <a:ea typeface="Calibri"/>
                <a:cs typeface="Times New Roman"/>
              </a:rPr>
              <a:t>Front-end</a:t>
            </a:r>
            <a:r>
              <a:rPr lang="en-IN" sz="2400" dirty="0">
                <a:latin typeface="Times New Roman"/>
                <a:ea typeface="Calibri"/>
                <a:cs typeface="Times New Roman"/>
              </a:rPr>
              <a:t> is a practice of converting data to a graphical interface, through the use of HTML, CSS, and JavaScript, so the users can view and interact with that data </a:t>
            </a:r>
            <a:r>
              <a:rPr lang="en-IN" sz="2400" dirty="0" smtClean="0">
                <a:latin typeface="Times New Roman"/>
                <a:ea typeface="Calibri"/>
                <a:cs typeface="Times New Roman"/>
              </a:rPr>
              <a:t>and,</a:t>
            </a:r>
            <a:endParaRPr lang="en-US" sz="2400" dirty="0" smtClean="0">
              <a:latin typeface="Calibri"/>
              <a:ea typeface="Calibri"/>
              <a:cs typeface="Times New Roman"/>
            </a:endParaRPr>
          </a:p>
          <a:p>
            <a:pPr marL="0"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 smtClean="0">
                <a:latin typeface="Times New Roman"/>
                <a:ea typeface="Calibri"/>
              </a:rPr>
              <a:t>Back-end</a:t>
            </a:r>
            <a:r>
              <a:rPr lang="en-IN" sz="2400" dirty="0" smtClean="0">
                <a:latin typeface="Times New Roman"/>
                <a:ea typeface="Calibri"/>
              </a:rPr>
              <a:t> </a:t>
            </a:r>
            <a:r>
              <a:rPr lang="en-IN" sz="2400" dirty="0">
                <a:latin typeface="Times New Roman"/>
                <a:ea typeface="Calibri"/>
              </a:rPr>
              <a:t>development refers to server-side development. It focuses on databases, scripting, and architecture of </a:t>
            </a:r>
            <a:r>
              <a:rPr lang="en-IN" sz="2400" dirty="0" smtClean="0">
                <a:latin typeface="Times New Roman"/>
                <a:ea typeface="Calibri"/>
              </a:rPr>
              <a:t>websites</a:t>
            </a:r>
          </a:p>
          <a:p>
            <a:pPr marL="118872" indent="0">
              <a:buNone/>
            </a:pPr>
            <a:endParaRPr lang="en-IN" sz="2400" dirty="0" smtClean="0">
              <a:latin typeface="Times New Roman"/>
              <a:ea typeface="Calibri"/>
              <a:cs typeface="Times New Roman"/>
            </a:endParaRPr>
          </a:p>
          <a:p>
            <a:pPr marL="118872" indent="0">
              <a:buNone/>
            </a:pPr>
            <a:r>
              <a:rPr lang="en-IN" sz="2400" dirty="0" smtClean="0">
                <a:latin typeface="Times New Roman"/>
                <a:ea typeface="Calibri"/>
                <a:cs typeface="Times New Roman"/>
              </a:rPr>
              <a:t>Code </a:t>
            </a:r>
            <a:r>
              <a:rPr lang="en-IN" sz="2400" dirty="0">
                <a:latin typeface="Times New Roman"/>
                <a:ea typeface="Calibri"/>
                <a:cs typeface="Times New Roman"/>
              </a:rPr>
              <a:t>written by back-end developers helps to communicate the database information to the </a:t>
            </a:r>
            <a:r>
              <a:rPr lang="en-IN" sz="2400" dirty="0" smtClean="0">
                <a:latin typeface="Times New Roman"/>
                <a:ea typeface="Calibri"/>
                <a:cs typeface="Times New Roman"/>
              </a:rPr>
              <a:t>browser displaying the front-end.</a:t>
            </a:r>
            <a:endParaRPr lang="en-US" sz="2400" dirty="0">
              <a:latin typeface="Calibri"/>
              <a:ea typeface="Calibri"/>
              <a:cs typeface="Times New Roman"/>
            </a:endParaRPr>
          </a:p>
          <a:p>
            <a:endParaRPr lang="en-US" sz="2400" dirty="0"/>
          </a:p>
        </p:txBody>
      </p:sp>
      <p:pic>
        <p:nvPicPr>
          <p:cNvPr id="1026" name="Picture 2" descr="C:\Users\This pc\Downloads\kisspng-vector-graphics-idea-illustration-invention-incand-95-lightbulb-brain-clipart-light-bulb-idea-cli-5c009d7b02a464.5518303715435441870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125">
            <a:off x="8349533" y="88405"/>
            <a:ext cx="2648413" cy="2101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54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1E2FB-9D83-4794-A93F-44430426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8" y="89182"/>
            <a:ext cx="7856935" cy="1325562"/>
          </a:xfrm>
        </p:spPr>
        <p:txBody>
          <a:bodyPr>
            <a:normAutofit/>
          </a:bodyPr>
          <a:lstStyle/>
          <a:p>
            <a:r>
              <a:rPr lang="en-IN" sz="66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Motivation Behind …</a:t>
            </a:r>
            <a:endParaRPr lang="en-IN" sz="66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1F4844-7EB8-4377-B992-4B1792B7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13" y="1845142"/>
            <a:ext cx="10802379" cy="479163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400" dirty="0" smtClean="0"/>
              <a:t>  In </a:t>
            </a:r>
            <a:r>
              <a:rPr lang="en-IN" sz="2400" dirty="0"/>
              <a:t>today’s era, we all are aware of the need to communicate with each </a:t>
            </a:r>
            <a:r>
              <a:rPr lang="en-IN" sz="2400" dirty="0" smtClean="0"/>
              <a:t>other.</a:t>
            </a:r>
          </a:p>
          <a:p>
            <a:pPr marL="118872" indent="0">
              <a:buNone/>
            </a:pPr>
            <a:r>
              <a:rPr lang="en-IN" sz="2400" dirty="0" smtClean="0"/>
              <a:t>However we the people are so busy in our own lives, we forget and sometimes ignore that </a:t>
            </a:r>
            <a:r>
              <a:rPr lang="en-IN" sz="2400" i="1" dirty="0" smtClean="0"/>
              <a:t>the world beyond us exists. </a:t>
            </a:r>
            <a:endParaRPr lang="en-US" sz="2400" dirty="0" smtClean="0"/>
          </a:p>
          <a:p>
            <a:pPr marL="118872" indent="0">
              <a:buNone/>
            </a:pPr>
            <a:r>
              <a:rPr lang="en-IN" sz="2400" dirty="0" smtClean="0"/>
              <a:t>	One </a:t>
            </a:r>
            <a:r>
              <a:rPr lang="en-IN" sz="2400" dirty="0"/>
              <a:t>solution to </a:t>
            </a:r>
            <a:r>
              <a:rPr lang="en-IN" sz="2400" dirty="0" smtClean="0"/>
              <a:t>this problem can be the Virtual Communication and is the most efficient and commonly used medium these days .</a:t>
            </a:r>
          </a:p>
          <a:p>
            <a:pPr marL="118872" indent="0">
              <a:buNone/>
            </a:pPr>
            <a:endParaRPr lang="en-IN" sz="2400" dirty="0" smtClean="0"/>
          </a:p>
          <a:p>
            <a:pPr marL="118872" indent="0">
              <a:buNone/>
            </a:pPr>
            <a:r>
              <a:rPr lang="en-IN" sz="2400" dirty="0" smtClean="0"/>
              <a:t>This is connecting millions and making it possible to interact with them no matter at what distance in real life but virtually at a distance of just a network connection.</a:t>
            </a:r>
          </a:p>
          <a:p>
            <a:pPr marL="118872" indent="0">
              <a:buNone/>
            </a:pPr>
            <a:r>
              <a:rPr lang="en-IN" sz="2400" dirty="0" smtClean="0"/>
              <a:t>	Thanks to the Internet for coming up with ideology and the technology to make is possible. </a:t>
            </a:r>
            <a:endParaRPr lang="en-US" sz="2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 </a:t>
            </a:r>
            <a:r>
              <a:rPr lang="en-US" sz="2400" dirty="0" smtClean="0"/>
              <a:t>  So </a:t>
            </a:r>
            <a:r>
              <a:rPr lang="en-US" sz="2400" dirty="0"/>
              <a:t>putting our efforts into this application, we </a:t>
            </a:r>
            <a:r>
              <a:rPr lang="en-US" sz="2400" dirty="0" smtClean="0"/>
              <a:t>have created </a:t>
            </a:r>
            <a:r>
              <a:rPr lang="en-US" sz="2400" dirty="0"/>
              <a:t>“Grossify”.</a:t>
            </a:r>
            <a:endParaRPr lang="en-IN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AutoShape 2" descr="Motivation: a driving force for learning engagement | Knowledge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This pc\Desktop\motivation_oct2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55" y="160338"/>
            <a:ext cx="3353828" cy="175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755857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78385-583D-49D2-B1E6-976EE8CB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052" y="1334811"/>
            <a:ext cx="8226424" cy="1062560"/>
          </a:xfrm>
        </p:spPr>
        <p:txBody>
          <a:bodyPr>
            <a:noAutofit/>
          </a:bodyPr>
          <a:lstStyle/>
          <a:p>
            <a:pPr algn="ctr"/>
            <a:r>
              <a:rPr lang="en-IN" sz="8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Used </a:t>
            </a:r>
            <a:endParaRPr lang="en-IN" sz="8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183276-9EA9-49E9-BB8C-8DF605E20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75" y="2976723"/>
            <a:ext cx="9406128" cy="344439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 the completion of the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task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the following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Techs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have been used: 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Visual Studio Code Editor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HTML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JavaScript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Git &amp; Git-hub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NodeJS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SocketIO</a:t>
            </a:r>
          </a:p>
        </p:txBody>
      </p:sp>
      <p:sp>
        <p:nvSpPr>
          <p:cNvPr id="4" name="AutoShape 2" descr="Top skills a full stack developer should hav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 descr="C:\Users\This pc\Desktop\download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23" y="3499025"/>
            <a:ext cx="4189697" cy="27990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051" name="Picture 3" descr="C:\Users\This pc\Desktop\nodejs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23" y="160337"/>
            <a:ext cx="1035306" cy="103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Socket.IO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C:\Users\This pc\Desktop\105660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55" y="1280593"/>
            <a:ext cx="1150873" cy="11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This pc\Desktop\downlo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37" y="1353443"/>
            <a:ext cx="1122673" cy="112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This pc\Desktop\download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665" y="72988"/>
            <a:ext cx="1149689" cy="134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This pc\Desktop\js_800x8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849" y="162636"/>
            <a:ext cx="1050243" cy="10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50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7CAA1E-E0B1-4381-9C53-F7068C3F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4" y="668370"/>
            <a:ext cx="6693235" cy="1186068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 Editor</a:t>
            </a:r>
            <a:endParaRPr lang="en-IN" sz="7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5D34F6-CFBE-4109-8358-BECD03F90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392" y="3024775"/>
            <a:ext cx="11231591" cy="409448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Visual Studio Code is a free source-code 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editor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made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by Microsoft for Windows, Linux and 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macOS. Features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include support for debugging, syntax 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highlighting,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 intelligent 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code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completion, snippets, code refactoring, and embedded Git. </a:t>
            </a:r>
            <a:endParaRPr lang="en-US" sz="2800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  <a:p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  <a:p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Microsoft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has released Visual Studio Code's source code on the VSCode repository of GitHub.com, under the permissive 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MIT 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License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,</a:t>
            </a: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 while the compiled binaries are freeware</a:t>
            </a:r>
            <a:r>
              <a:rPr lang="en-US" sz="28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Narrow" pitchFamily="34" charset="0"/>
              </a:rPr>
              <a:t>.</a:t>
            </a:r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 descr="C:\Users\This pc\Desktop\opengraph-b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85" y="228599"/>
            <a:ext cx="4454072" cy="2227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1376</TotalTime>
  <Words>636</Words>
  <Application>Microsoft Office PowerPoint</Application>
  <PresentationFormat>Widescreen</PresentationFormat>
  <Paragraphs>145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 Narrow</vt:lpstr>
      <vt:lpstr>Baskerville Old Face</vt:lpstr>
      <vt:lpstr>Calibri</vt:lpstr>
      <vt:lpstr>Century</vt:lpstr>
      <vt:lpstr>Century Gothic</vt:lpstr>
      <vt:lpstr>Corbel</vt:lpstr>
      <vt:lpstr>Times New Roman</vt:lpstr>
      <vt:lpstr>Verdana</vt:lpstr>
      <vt:lpstr>Wingdings</vt:lpstr>
      <vt:lpstr>Wingdings 2</vt:lpstr>
      <vt:lpstr>Wingdings 3</vt:lpstr>
      <vt:lpstr>Module</vt:lpstr>
      <vt:lpstr>MINI - Project Presentation</vt:lpstr>
      <vt:lpstr>PowerPoint Presentation</vt:lpstr>
      <vt:lpstr>PowerPoint Presentation</vt:lpstr>
      <vt:lpstr>PowerPoint Presentation</vt:lpstr>
      <vt:lpstr>PROBLEM STATEMENT</vt:lpstr>
      <vt:lpstr>What is the Idea ?</vt:lpstr>
      <vt:lpstr>Motivation Behind …</vt:lpstr>
      <vt:lpstr>Technologies Used </vt:lpstr>
      <vt:lpstr>VS Code Editor</vt:lpstr>
      <vt:lpstr>HTML</vt:lpstr>
      <vt:lpstr>CSS</vt:lpstr>
      <vt:lpstr>JavaScript</vt:lpstr>
      <vt:lpstr>Git &amp; Git-hub</vt:lpstr>
      <vt:lpstr>Node JS</vt:lpstr>
      <vt:lpstr>Socket.IO</vt:lpstr>
      <vt:lpstr>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Project</dc:title>
  <dc:creator>Manish Gautam</dc:creator>
  <cp:lastModifiedBy>HP</cp:lastModifiedBy>
  <cp:revision>95</cp:revision>
  <dcterms:created xsi:type="dcterms:W3CDTF">2020-09-04T16:36:50Z</dcterms:created>
  <dcterms:modified xsi:type="dcterms:W3CDTF">2020-12-06T06:39:17Z</dcterms:modified>
</cp:coreProperties>
</file>